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746" r:id="rId5"/>
    <p:sldId id="256" r:id="rId6"/>
    <p:sldId id="274" r:id="rId7"/>
    <p:sldId id="275" r:id="rId8"/>
    <p:sldId id="290" r:id="rId9"/>
    <p:sldId id="291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9" r:id="rId23"/>
    <p:sldId id="28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DCE"/>
    <a:srgbClr val="54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1F9C4-89F3-40C2-BCD2-007B0742AD15}" v="6" dt="2021-05-11T00:53:38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7" autoAdjust="0"/>
    <p:restoredTop sz="94660"/>
  </p:normalViewPr>
  <p:slideViewPr>
    <p:cSldViewPr snapToGrid="0">
      <p:cViewPr>
        <p:scale>
          <a:sx n="72" d="100"/>
          <a:sy n="72" d="100"/>
        </p:scale>
        <p:origin x="124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A Jess [Southern River College]" userId="e55052ec-842b-448c-9845-816ac6852bc8" providerId="ADAL" clId="{F811F9C4-89F3-40C2-BCD2-007B0742AD15}"/>
    <pc:docChg chg="addSld modSld">
      <pc:chgData name="SILVA Jess [Southern River College]" userId="e55052ec-842b-448c-9845-816ac6852bc8" providerId="ADAL" clId="{F811F9C4-89F3-40C2-BCD2-007B0742AD15}" dt="2021-05-11T00:53:38.091" v="160" actId="1076"/>
      <pc:docMkLst>
        <pc:docMk/>
      </pc:docMkLst>
      <pc:sldChg chg="addSp delSp modSp add mod">
        <pc:chgData name="SILVA Jess [Southern River College]" userId="e55052ec-842b-448c-9845-816ac6852bc8" providerId="ADAL" clId="{F811F9C4-89F3-40C2-BCD2-007B0742AD15}" dt="2021-05-11T00:53:38.091" v="160" actId="1076"/>
        <pc:sldMkLst>
          <pc:docMk/>
          <pc:sldMk cId="1739703428" sldId="746"/>
        </pc:sldMkLst>
        <pc:spChg chg="mod">
          <ac:chgData name="SILVA Jess [Southern River College]" userId="e55052ec-842b-448c-9845-816ac6852bc8" providerId="ADAL" clId="{F811F9C4-89F3-40C2-BCD2-007B0742AD15}" dt="2021-05-11T00:53:31.905" v="158" actId="14100"/>
          <ac:spMkLst>
            <pc:docMk/>
            <pc:sldMk cId="1739703428" sldId="746"/>
            <ac:spMk id="8" creationId="{91AB425B-268E-4650-9795-4CC99364F691}"/>
          </ac:spMkLst>
        </pc:spChg>
        <pc:spChg chg="mod">
          <ac:chgData name="SILVA Jess [Southern River College]" userId="e55052ec-842b-448c-9845-816ac6852bc8" providerId="ADAL" clId="{F811F9C4-89F3-40C2-BCD2-007B0742AD15}" dt="2021-05-11T00:50:44.218" v="43" actId="20577"/>
          <ac:spMkLst>
            <pc:docMk/>
            <pc:sldMk cId="1739703428" sldId="746"/>
            <ac:spMk id="76" creationId="{00000000-0000-0000-0000-000000000000}"/>
          </ac:spMkLst>
        </pc:spChg>
        <pc:picChg chg="add mod">
          <ac:chgData name="SILVA Jess [Southern River College]" userId="e55052ec-842b-448c-9845-816ac6852bc8" providerId="ADAL" clId="{F811F9C4-89F3-40C2-BCD2-007B0742AD15}" dt="2021-05-11T00:53:38.091" v="160" actId="1076"/>
          <ac:picMkLst>
            <pc:docMk/>
            <pc:sldMk cId="1739703428" sldId="746"/>
            <ac:picMk id="1026" creationId="{B645ABB8-76E1-40DC-928F-A95315ECADFA}"/>
          </ac:picMkLst>
        </pc:picChg>
        <pc:picChg chg="del">
          <ac:chgData name="SILVA Jess [Southern River College]" userId="e55052ec-842b-448c-9845-816ac6852bc8" providerId="ADAL" clId="{F811F9C4-89F3-40C2-BCD2-007B0742AD15}" dt="2021-05-11T00:50:17.795" v="1" actId="478"/>
          <ac:picMkLst>
            <pc:docMk/>
            <pc:sldMk cId="1739703428" sldId="746"/>
            <ac:picMk id="17410" creationId="{22DBB032-A2B3-4DE7-B93F-3C519DB190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93FE4-700B-4850-98CE-1D605B960C50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D7AAF-7DCE-452F-9691-FCFEE5779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7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3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6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Learning Objective and Success Criteri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1312650" y="1669600"/>
            <a:ext cx="3065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309200"/>
            <a:ext cx="6419100" cy="30744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636700"/>
            <a:ext cx="5061600" cy="24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1127650" y="5032000"/>
            <a:ext cx="2695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3856500"/>
            <a:ext cx="51981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091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0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2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9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4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129C6-A638-420D-9D86-7DD63971609C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4E5F2-013C-4320-8473-17A614EA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10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3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4.JP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5.JP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17.JP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8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image" Target="../media/image20.JP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4.JP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6.JP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910706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AU" sz="3000" dirty="0"/>
              <a:t>Students will be able to explain chemical bonding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B425B-268E-4650-9795-4CC99364F691}"/>
              </a:ext>
            </a:extLst>
          </p:cNvPr>
          <p:cNvSpPr txBox="1"/>
          <p:nvPr/>
        </p:nvSpPr>
        <p:spPr>
          <a:xfrm>
            <a:off x="532074" y="3979310"/>
            <a:ext cx="40399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Arial" panose="020B0604020202020204" pitchFamily="34" charset="0"/>
              </a:rPr>
              <a:t> I can define covalent, ionic and metallic bonding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Arial" panose="020B0604020202020204" pitchFamily="34" charset="0"/>
              </a:rPr>
              <a:t> I can illustrate covalent, ionic and metallic bonding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45ABB8-76E1-40DC-928F-A95315ECA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451" y="3645176"/>
            <a:ext cx="380047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703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>
            <p:custDataLst>
              <p:tags r:id="rId1"/>
            </p:custDataLst>
          </p:nvPr>
        </p:nvSpPr>
        <p:spPr>
          <a:xfrm>
            <a:off x="5858449" y="3694007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Sodium</a:t>
            </a:r>
          </a:p>
        </p:txBody>
      </p:sp>
      <p:sp>
        <p:nvSpPr>
          <p:cNvPr id="22" name="TextBox 21"/>
          <p:cNvSpPr txBox="1"/>
          <p:nvPr>
            <p:custDataLst>
              <p:tags r:id="rId2"/>
            </p:custDataLst>
          </p:nvPr>
        </p:nvSpPr>
        <p:spPr>
          <a:xfrm>
            <a:off x="5999425" y="4396546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chlorine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C0D5B-64E7-4B93-8DC3-2DE8E7EB5B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897682">
            <a:off x="6722339" y="5504992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Both are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now happy!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25A5F-E11D-4E75-9863-DA3053B4F52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936583" y="2967335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KG Drops of Jupiter" panose="02000000000000000000" pitchFamily="2" charset="0"/>
              </a:rPr>
              <a:t>+ 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13A099-23AA-455E-A0A7-EE333C1BD5F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704310" y="2962161"/>
            <a:ext cx="118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KG Drops of Jupiter" panose="02000000000000000000" pitchFamily="2" charset="0"/>
              </a:rPr>
              <a:t>- anion</a:t>
            </a:r>
          </a:p>
        </p:txBody>
      </p:sp>
    </p:spTree>
    <p:extLst>
      <p:ext uri="{BB962C8B-B14F-4D97-AF65-F5344CB8AC3E}">
        <p14:creationId xmlns:p14="http://schemas.microsoft.com/office/powerpoint/2010/main" val="29250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6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>
            <p:custDataLst>
              <p:tags r:id="rId1"/>
            </p:custDataLst>
          </p:nvPr>
        </p:nvSpPr>
        <p:spPr>
          <a:xfrm>
            <a:off x="5990562" y="3807597"/>
            <a:ext cx="182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opposite</a:t>
            </a:r>
          </a:p>
        </p:txBody>
      </p:sp>
      <p:sp>
        <p:nvSpPr>
          <p:cNvPr id="22" name="TextBox 21"/>
          <p:cNvSpPr txBox="1"/>
          <p:nvPr>
            <p:custDataLst>
              <p:tags r:id="rId2"/>
            </p:custDataLst>
          </p:nvPr>
        </p:nvSpPr>
        <p:spPr>
          <a:xfrm>
            <a:off x="6541435" y="4201771"/>
            <a:ext cx="1424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attract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9A622-5506-4E98-B3D1-C25A7AD7DC6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897682">
            <a:off x="6939965" y="5504992"/>
            <a:ext cx="930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perfect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match!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5C77F-7A3D-4932-A3FB-A06CC8A4168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5712" y="3044520"/>
            <a:ext cx="2153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KG Drops of Jupiter" panose="02000000000000000000" pitchFamily="2" charset="0"/>
              </a:rPr>
              <a:t>Outer shell is now full!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EFB56B-DE08-47DA-AE7C-EE8E8472FD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81718" y="5442596"/>
            <a:ext cx="114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+1 Charge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F3BBCD-8919-41BC-8D24-4F3D06E249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306039" y="5486607"/>
            <a:ext cx="115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-1 Charge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981C2-360D-4538-AD40-59D745EC566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366732" y="4911759"/>
            <a:ext cx="61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NaCl</a:t>
            </a:r>
          </a:p>
        </p:txBody>
      </p:sp>
    </p:spTree>
    <p:extLst>
      <p:ext uri="{BB962C8B-B14F-4D97-AF65-F5344CB8AC3E}">
        <p14:creationId xmlns:p14="http://schemas.microsoft.com/office/powerpoint/2010/main" val="154430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6" grpId="0"/>
      <p:bldP spid="17" grpId="0"/>
      <p:bldP spid="20" grpId="0"/>
      <p:bldP spid="21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>
            <p:custDataLst>
              <p:tags r:id="rId1"/>
            </p:custDataLst>
          </p:nvPr>
        </p:nvSpPr>
        <p:spPr>
          <a:xfrm>
            <a:off x="1887582" y="4349553"/>
            <a:ext cx="144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share</a:t>
            </a:r>
          </a:p>
        </p:txBody>
      </p:sp>
      <p:sp>
        <p:nvSpPr>
          <p:cNvPr id="22" name="TextBox 21"/>
          <p:cNvSpPr txBox="1"/>
          <p:nvPr>
            <p:custDataLst>
              <p:tags r:id="rId2"/>
            </p:custDataLst>
          </p:nvPr>
        </p:nvSpPr>
        <p:spPr>
          <a:xfrm>
            <a:off x="5374609" y="4349553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39776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>
            <p:custDataLst>
              <p:tags r:id="rId1"/>
            </p:custDataLst>
          </p:nvPr>
        </p:nvSpPr>
        <p:spPr>
          <a:xfrm>
            <a:off x="1335647" y="3647630"/>
            <a:ext cx="10791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pair</a:t>
            </a:r>
          </a:p>
        </p:txBody>
      </p:sp>
      <p:sp>
        <p:nvSpPr>
          <p:cNvPr id="22" name="TextBox 21"/>
          <p:cNvSpPr txBox="1"/>
          <p:nvPr>
            <p:custDataLst>
              <p:tags r:id="rId2"/>
            </p:custDataLst>
          </p:nvPr>
        </p:nvSpPr>
        <p:spPr>
          <a:xfrm>
            <a:off x="6384746" y="3647630"/>
            <a:ext cx="1440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outer</a:t>
            </a:r>
          </a:p>
        </p:txBody>
      </p:sp>
      <p:sp>
        <p:nvSpPr>
          <p:cNvPr id="15" name="TextBox 14"/>
          <p:cNvSpPr txBox="1"/>
          <p:nvPr>
            <p:custDataLst>
              <p:tags r:id="rId3"/>
            </p:custDataLst>
          </p:nvPr>
        </p:nvSpPr>
        <p:spPr>
          <a:xfrm>
            <a:off x="2114360" y="4349528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both</a:t>
            </a:r>
          </a:p>
        </p:txBody>
      </p:sp>
      <p:sp>
        <p:nvSpPr>
          <p:cNvPr id="20" name="TextBox 19"/>
          <p:cNvSpPr txBox="1"/>
          <p:nvPr>
            <p:custDataLst>
              <p:tags r:id="rId4"/>
            </p:custDataLst>
          </p:nvPr>
        </p:nvSpPr>
        <p:spPr>
          <a:xfrm>
            <a:off x="371716" y="5768474"/>
            <a:ext cx="2781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non-metals</a:t>
            </a:r>
          </a:p>
        </p:txBody>
      </p:sp>
    </p:spTree>
    <p:extLst>
      <p:ext uri="{BB962C8B-B14F-4D97-AF65-F5344CB8AC3E}">
        <p14:creationId xmlns:p14="http://schemas.microsoft.com/office/powerpoint/2010/main" val="307144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5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>
            <p:custDataLst>
              <p:tags r:id="rId1"/>
            </p:custDataLst>
          </p:nvPr>
        </p:nvSpPr>
        <p:spPr>
          <a:xfrm>
            <a:off x="413815" y="3836504"/>
            <a:ext cx="1533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electrons</a:t>
            </a:r>
          </a:p>
        </p:txBody>
      </p:sp>
      <p:sp>
        <p:nvSpPr>
          <p:cNvPr id="15" name="TextBox 14"/>
          <p:cNvSpPr txBox="1"/>
          <p:nvPr>
            <p:custDataLst>
              <p:tags r:id="rId2"/>
            </p:custDataLst>
          </p:nvPr>
        </p:nvSpPr>
        <p:spPr>
          <a:xfrm>
            <a:off x="893983" y="4214784"/>
            <a:ext cx="112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shares</a:t>
            </a:r>
          </a:p>
        </p:txBody>
      </p:sp>
      <p:sp>
        <p:nvSpPr>
          <p:cNvPr id="20" name="TextBox 19"/>
          <p:cNvSpPr txBox="1"/>
          <p:nvPr>
            <p:custDataLst>
              <p:tags r:id="rId3"/>
            </p:custDataLst>
          </p:nvPr>
        </p:nvSpPr>
        <p:spPr>
          <a:xfrm>
            <a:off x="2362383" y="4214784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FCD77-BAA2-43EE-B07F-ADB31AEF72B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198378" y="3108551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KG Drops of Jupiter" panose="02000000000000000000" pitchFamily="2" charset="0"/>
              </a:rPr>
              <a:t>lone pair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605E52-2664-467D-AF55-16356F9BAB3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265411" y="5317303"/>
            <a:ext cx="1513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KG Drops of Jupiter" panose="02000000000000000000" pitchFamily="2" charset="0"/>
              </a:rPr>
              <a:t>bonded pair</a:t>
            </a:r>
          </a:p>
        </p:txBody>
      </p:sp>
    </p:spTree>
    <p:extLst>
      <p:ext uri="{BB962C8B-B14F-4D97-AF65-F5344CB8AC3E}">
        <p14:creationId xmlns:p14="http://schemas.microsoft.com/office/powerpoint/2010/main" val="319248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20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>
            <p:custDataLst>
              <p:tags r:id="rId1"/>
            </p:custDataLst>
          </p:nvPr>
        </p:nvSpPr>
        <p:spPr>
          <a:xfrm>
            <a:off x="384747" y="3869153"/>
            <a:ext cx="1533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electrons</a:t>
            </a:r>
          </a:p>
        </p:txBody>
      </p:sp>
      <p:sp>
        <p:nvSpPr>
          <p:cNvPr id="15" name="TextBox 14"/>
          <p:cNvSpPr txBox="1"/>
          <p:nvPr>
            <p:custDataLst>
              <p:tags r:id="rId2"/>
            </p:custDataLst>
          </p:nvPr>
        </p:nvSpPr>
        <p:spPr>
          <a:xfrm>
            <a:off x="946327" y="4236866"/>
            <a:ext cx="112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shares</a:t>
            </a:r>
          </a:p>
        </p:txBody>
      </p:sp>
      <p:sp>
        <p:nvSpPr>
          <p:cNvPr id="20" name="TextBox 19"/>
          <p:cNvSpPr txBox="1"/>
          <p:nvPr>
            <p:custDataLst>
              <p:tags r:id="rId3"/>
            </p:custDataLst>
          </p:nvPr>
        </p:nvSpPr>
        <p:spPr>
          <a:xfrm>
            <a:off x="2355506" y="4236866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15CDC-8A86-43B3-9787-9D8DBE674E2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42101" y="2826501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KG Drops of Jupiter" panose="02000000000000000000" pitchFamily="2" charset="0"/>
              </a:rPr>
              <a:t>lone pairs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E5BBE7-69ED-43B1-BE7A-CD649EA9F5E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215716" y="5575923"/>
            <a:ext cx="1612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KG Drops of Jupiter" panose="02000000000000000000" pitchFamily="2" charset="0"/>
              </a:rPr>
              <a:t>bonded pairs</a:t>
            </a:r>
          </a:p>
        </p:txBody>
      </p:sp>
    </p:spTree>
    <p:extLst>
      <p:ext uri="{BB962C8B-B14F-4D97-AF65-F5344CB8AC3E}">
        <p14:creationId xmlns:p14="http://schemas.microsoft.com/office/powerpoint/2010/main" val="22550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20" grpId="0"/>
      <p:bldP spid="19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>
            <p:custDataLst>
              <p:tags r:id="rId1"/>
            </p:custDataLst>
          </p:nvPr>
        </p:nvSpPr>
        <p:spPr>
          <a:xfrm>
            <a:off x="1928130" y="355977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six</a:t>
            </a:r>
          </a:p>
        </p:txBody>
      </p:sp>
      <p:sp>
        <p:nvSpPr>
          <p:cNvPr id="15" name="TextBox 14"/>
          <p:cNvSpPr txBox="1"/>
          <p:nvPr>
            <p:custDataLst>
              <p:tags r:id="rId2"/>
            </p:custDataLst>
          </p:nvPr>
        </p:nvSpPr>
        <p:spPr>
          <a:xfrm>
            <a:off x="694848" y="4227581"/>
            <a:ext cx="112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shares</a:t>
            </a:r>
          </a:p>
        </p:txBody>
      </p:sp>
    </p:spTree>
    <p:extLst>
      <p:ext uri="{BB962C8B-B14F-4D97-AF65-F5344CB8AC3E}">
        <p14:creationId xmlns:p14="http://schemas.microsoft.com/office/powerpoint/2010/main" val="265756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>
            <p:custDataLst>
              <p:tags r:id="rId1"/>
            </p:custDataLst>
          </p:nvPr>
        </p:nvSpPr>
        <p:spPr>
          <a:xfrm>
            <a:off x="1014852" y="4328435"/>
            <a:ext cx="1716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metals</a:t>
            </a:r>
          </a:p>
        </p:txBody>
      </p:sp>
      <p:sp>
        <p:nvSpPr>
          <p:cNvPr id="15" name="TextBox 14"/>
          <p:cNvSpPr txBox="1"/>
          <p:nvPr>
            <p:custDataLst>
              <p:tags r:id="rId2"/>
            </p:custDataLst>
          </p:nvPr>
        </p:nvSpPr>
        <p:spPr>
          <a:xfrm>
            <a:off x="4719931" y="4364528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  <p:sp>
        <p:nvSpPr>
          <p:cNvPr id="17" name="TextBox 16"/>
          <p:cNvSpPr txBox="1"/>
          <p:nvPr>
            <p:custDataLst>
              <p:tags r:id="rId3"/>
            </p:custDataLst>
          </p:nvPr>
        </p:nvSpPr>
        <p:spPr>
          <a:xfrm>
            <a:off x="5314418" y="5035918"/>
            <a:ext cx="957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sea</a:t>
            </a:r>
          </a:p>
        </p:txBody>
      </p:sp>
    </p:spTree>
    <p:extLst>
      <p:ext uri="{BB962C8B-B14F-4D97-AF65-F5344CB8AC3E}">
        <p14:creationId xmlns:p14="http://schemas.microsoft.com/office/powerpoint/2010/main" val="905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>
            <p:custDataLst>
              <p:tags r:id="rId1"/>
            </p:custDataLst>
          </p:nvPr>
        </p:nvSpPr>
        <p:spPr>
          <a:xfrm>
            <a:off x="1321103" y="3630638"/>
            <a:ext cx="23640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positively</a:t>
            </a:r>
          </a:p>
        </p:txBody>
      </p:sp>
      <p:sp>
        <p:nvSpPr>
          <p:cNvPr id="15" name="TextBox 14"/>
          <p:cNvSpPr txBox="1"/>
          <p:nvPr>
            <p:custDataLst>
              <p:tags r:id="rId2"/>
            </p:custDataLst>
          </p:nvPr>
        </p:nvSpPr>
        <p:spPr>
          <a:xfrm>
            <a:off x="375837" y="4364528"/>
            <a:ext cx="1949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bonded</a:t>
            </a:r>
          </a:p>
        </p:txBody>
      </p:sp>
      <p:sp>
        <p:nvSpPr>
          <p:cNvPr id="17" name="TextBox 16"/>
          <p:cNvSpPr txBox="1"/>
          <p:nvPr>
            <p:custDataLst>
              <p:tags r:id="rId3"/>
            </p:custDataLst>
          </p:nvPr>
        </p:nvSpPr>
        <p:spPr>
          <a:xfrm>
            <a:off x="5586267" y="4332561"/>
            <a:ext cx="2429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attraction</a:t>
            </a:r>
          </a:p>
        </p:txBody>
      </p:sp>
      <p:sp>
        <p:nvSpPr>
          <p:cNvPr id="19" name="TextBox 18"/>
          <p:cNvSpPr txBox="1"/>
          <p:nvPr>
            <p:custDataLst>
              <p:tags r:id="rId4"/>
            </p:custDataLst>
          </p:nvPr>
        </p:nvSpPr>
        <p:spPr>
          <a:xfrm>
            <a:off x="1884757" y="5051771"/>
            <a:ext cx="2516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negatively</a:t>
            </a:r>
          </a:p>
        </p:txBody>
      </p:sp>
    </p:spTree>
    <p:extLst>
      <p:ext uri="{BB962C8B-B14F-4D97-AF65-F5344CB8AC3E}">
        <p14:creationId xmlns:p14="http://schemas.microsoft.com/office/powerpoint/2010/main" val="412816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3F7DC26-A995-40E2-84BC-41B58645CE1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20875876">
            <a:off x="273945" y="3243214"/>
            <a:ext cx="131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free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electrons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068D4F-84E2-46A6-9859-28EDBA1661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20875876">
            <a:off x="874011" y="5931045"/>
            <a:ext cx="100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metal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cation +</a:t>
            </a:r>
          </a:p>
        </p:txBody>
      </p:sp>
    </p:spTree>
    <p:extLst>
      <p:ext uri="{BB962C8B-B14F-4D97-AF65-F5344CB8AC3E}">
        <p14:creationId xmlns:p14="http://schemas.microsoft.com/office/powerpoint/2010/main" val="329082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289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>
            <p:custDataLst>
              <p:tags r:id="rId1"/>
            </p:custDataLst>
          </p:nvPr>
        </p:nvSpPr>
        <p:spPr>
          <a:xfrm>
            <a:off x="2887827" y="2569559"/>
            <a:ext cx="158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transferred</a:t>
            </a:r>
          </a:p>
        </p:txBody>
      </p:sp>
      <p:sp>
        <p:nvSpPr>
          <p:cNvPr id="21" name="TextBox 20"/>
          <p:cNvSpPr txBox="1"/>
          <p:nvPr>
            <p:custDataLst>
              <p:tags r:id="rId2"/>
            </p:custDataLst>
          </p:nvPr>
        </p:nvSpPr>
        <p:spPr>
          <a:xfrm>
            <a:off x="2932102" y="3177413"/>
            <a:ext cx="1384673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metal to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nonmetal</a:t>
            </a:r>
          </a:p>
        </p:txBody>
      </p:sp>
      <p:sp>
        <p:nvSpPr>
          <p:cNvPr id="24" name="TextBox 23"/>
          <p:cNvSpPr txBox="1"/>
          <p:nvPr>
            <p:custDataLst>
              <p:tags r:id="rId3"/>
            </p:custDataLst>
          </p:nvPr>
        </p:nvSpPr>
        <p:spPr>
          <a:xfrm>
            <a:off x="2626827" y="3828124"/>
            <a:ext cx="210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crystalline solid</a:t>
            </a:r>
          </a:p>
        </p:txBody>
      </p:sp>
      <p:sp>
        <p:nvSpPr>
          <p:cNvPr id="25" name="TextBox 24"/>
          <p:cNvSpPr txBox="1"/>
          <p:nvPr>
            <p:custDataLst>
              <p:tags r:id="rId4"/>
            </p:custDataLst>
          </p:nvPr>
        </p:nvSpPr>
        <p:spPr>
          <a:xfrm>
            <a:off x="2960219" y="4396462"/>
            <a:ext cx="1437638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yes, when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aqueous</a:t>
            </a:r>
          </a:p>
        </p:txBody>
      </p:sp>
      <p:sp>
        <p:nvSpPr>
          <p:cNvPr id="26" name="TextBox 25"/>
          <p:cNvSpPr txBox="1"/>
          <p:nvPr>
            <p:custDataLst>
              <p:tags r:id="rId5"/>
            </p:custDataLst>
          </p:nvPr>
        </p:nvSpPr>
        <p:spPr>
          <a:xfrm>
            <a:off x="3317400" y="5066712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</a:t>
            </a:r>
          </a:p>
        </p:txBody>
      </p:sp>
      <p:sp>
        <p:nvSpPr>
          <p:cNvPr id="27" name="TextBox 26"/>
          <p:cNvSpPr txBox="1"/>
          <p:nvPr>
            <p:custDataLst>
              <p:tags r:id="rId6"/>
            </p:custDataLst>
          </p:nvPr>
        </p:nvSpPr>
        <p:spPr>
          <a:xfrm>
            <a:off x="2823070" y="5730480"/>
            <a:ext cx="1521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NaCl</a:t>
            </a:r>
            <a:r>
              <a:rPr lang="en-US" sz="2400" dirty="0"/>
              <a:t>, </a:t>
            </a:r>
            <a:r>
              <a:rPr lang="en-US" sz="2400" dirty="0" err="1"/>
              <a:t>MgO</a:t>
            </a:r>
            <a:endParaRPr lang="en-US" sz="2400" dirty="0"/>
          </a:p>
        </p:txBody>
      </p:sp>
      <p:sp>
        <p:nvSpPr>
          <p:cNvPr id="28" name="TextBox 27"/>
          <p:cNvSpPr txBox="1"/>
          <p:nvPr>
            <p:custDataLst>
              <p:tags r:id="rId7"/>
            </p:custDataLst>
          </p:nvPr>
        </p:nvSpPr>
        <p:spPr>
          <a:xfrm>
            <a:off x="5121261" y="2572989"/>
            <a:ext cx="103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shared</a:t>
            </a:r>
          </a:p>
        </p:txBody>
      </p:sp>
      <p:sp>
        <p:nvSpPr>
          <p:cNvPr id="29" name="TextBox 28"/>
          <p:cNvSpPr txBox="1"/>
          <p:nvPr>
            <p:custDataLst>
              <p:tags r:id="rId8"/>
            </p:custDataLst>
          </p:nvPr>
        </p:nvSpPr>
        <p:spPr>
          <a:xfrm>
            <a:off x="4781136" y="3165473"/>
            <a:ext cx="1715085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nonmetal to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nonmetal</a:t>
            </a:r>
          </a:p>
        </p:txBody>
      </p:sp>
      <p:sp>
        <p:nvSpPr>
          <p:cNvPr id="30" name="TextBox 29"/>
          <p:cNvSpPr txBox="1"/>
          <p:nvPr>
            <p:custDataLst>
              <p:tags r:id="rId9"/>
            </p:custDataLst>
          </p:nvPr>
        </p:nvSpPr>
        <p:spPr>
          <a:xfrm>
            <a:off x="4793737" y="3819556"/>
            <a:ext cx="1689885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solid, liquid,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or gas</a:t>
            </a:r>
          </a:p>
        </p:txBody>
      </p:sp>
      <p:sp>
        <p:nvSpPr>
          <p:cNvPr id="31" name="TextBox 30"/>
          <p:cNvSpPr txBox="1"/>
          <p:nvPr>
            <p:custDataLst>
              <p:tags r:id="rId10"/>
            </p:custDataLst>
          </p:nvPr>
        </p:nvSpPr>
        <p:spPr>
          <a:xfrm>
            <a:off x="5313913" y="4476837"/>
            <a:ext cx="508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32" name="TextBox 31"/>
          <p:cNvSpPr txBox="1"/>
          <p:nvPr>
            <p:custDataLst>
              <p:tags r:id="rId11"/>
            </p:custDataLst>
          </p:nvPr>
        </p:nvSpPr>
        <p:spPr>
          <a:xfrm>
            <a:off x="5250403" y="5066713"/>
            <a:ext cx="63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low</a:t>
            </a:r>
          </a:p>
        </p:txBody>
      </p:sp>
      <p:sp>
        <p:nvSpPr>
          <p:cNvPr id="33" name="TextBox 32"/>
          <p:cNvSpPr txBox="1"/>
          <p:nvPr>
            <p:custDataLst>
              <p:tags r:id="rId12"/>
            </p:custDataLst>
          </p:nvPr>
        </p:nvSpPr>
        <p:spPr>
          <a:xfrm>
            <a:off x="4831240" y="5730482"/>
            <a:ext cx="174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O, O</a:t>
            </a:r>
            <a:r>
              <a:rPr lang="en-US" sz="2400" baseline="-25000" dirty="0"/>
              <a:t>2</a:t>
            </a:r>
            <a:r>
              <a:rPr lang="en-US" sz="2400" dirty="0"/>
              <a:t>, CO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34" name="TextBox 33"/>
          <p:cNvSpPr txBox="1"/>
          <p:nvPr>
            <p:custDataLst>
              <p:tags r:id="rId13"/>
            </p:custDataLst>
          </p:nvPr>
        </p:nvSpPr>
        <p:spPr>
          <a:xfrm>
            <a:off x="6768351" y="2572990"/>
            <a:ext cx="171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electron sea</a:t>
            </a:r>
          </a:p>
        </p:txBody>
      </p:sp>
      <p:sp>
        <p:nvSpPr>
          <p:cNvPr id="35" name="TextBox 34"/>
          <p:cNvSpPr txBox="1"/>
          <p:nvPr>
            <p:custDataLst>
              <p:tags r:id="rId14"/>
            </p:custDataLst>
          </p:nvPr>
        </p:nvSpPr>
        <p:spPr>
          <a:xfrm>
            <a:off x="6630144" y="3199812"/>
            <a:ext cx="2012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metal to metal</a:t>
            </a:r>
          </a:p>
        </p:txBody>
      </p:sp>
      <p:sp>
        <p:nvSpPr>
          <p:cNvPr id="36" name="TextBox 35"/>
          <p:cNvSpPr txBox="1"/>
          <p:nvPr>
            <p:custDataLst>
              <p:tags r:id="rId15"/>
            </p:custDataLst>
          </p:nvPr>
        </p:nvSpPr>
        <p:spPr>
          <a:xfrm>
            <a:off x="6789063" y="3805929"/>
            <a:ext cx="1689885" cy="62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dirty="0"/>
              <a:t>malleable &amp;</a:t>
            </a:r>
          </a:p>
          <a:p>
            <a:pPr algn="ctr">
              <a:lnSpc>
                <a:spcPts val="2000"/>
              </a:lnSpc>
            </a:pPr>
            <a:r>
              <a:rPr lang="en-US" sz="2400" dirty="0"/>
              <a:t>ductile solid</a:t>
            </a:r>
          </a:p>
        </p:txBody>
      </p:sp>
      <p:sp>
        <p:nvSpPr>
          <p:cNvPr id="37" name="TextBox 36"/>
          <p:cNvSpPr txBox="1"/>
          <p:nvPr>
            <p:custDataLst>
              <p:tags r:id="rId16"/>
            </p:custDataLst>
          </p:nvPr>
        </p:nvSpPr>
        <p:spPr>
          <a:xfrm>
            <a:off x="7336777" y="4476837"/>
            <a:ext cx="594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yes</a:t>
            </a:r>
          </a:p>
        </p:txBody>
      </p:sp>
      <p:sp>
        <p:nvSpPr>
          <p:cNvPr id="38" name="TextBox 37"/>
          <p:cNvSpPr txBox="1"/>
          <p:nvPr>
            <p:custDataLst>
              <p:tags r:id="rId17"/>
            </p:custDataLst>
          </p:nvPr>
        </p:nvSpPr>
        <p:spPr>
          <a:xfrm>
            <a:off x="7336777" y="5071810"/>
            <a:ext cx="63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low</a:t>
            </a:r>
          </a:p>
        </p:txBody>
      </p:sp>
      <p:sp>
        <p:nvSpPr>
          <p:cNvPr id="39" name="TextBox 38"/>
          <p:cNvSpPr txBox="1"/>
          <p:nvPr>
            <p:custDataLst>
              <p:tags r:id="rId18"/>
            </p:custDataLst>
          </p:nvPr>
        </p:nvSpPr>
        <p:spPr>
          <a:xfrm>
            <a:off x="6938942" y="5730480"/>
            <a:ext cx="1390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Cu, Al, Au</a:t>
            </a:r>
          </a:p>
        </p:txBody>
      </p:sp>
    </p:spTree>
    <p:extLst>
      <p:ext uri="{BB962C8B-B14F-4D97-AF65-F5344CB8AC3E}">
        <p14:creationId xmlns:p14="http://schemas.microsoft.com/office/powerpoint/2010/main" val="2974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64059" y="4368967"/>
            <a:ext cx="1559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stable</a:t>
            </a:r>
          </a:p>
        </p:txBody>
      </p:sp>
      <p:sp>
        <p:nvSpPr>
          <p:cNvPr id="16" name="TextBox 15"/>
          <p:cNvSpPr txBox="1"/>
          <p:nvPr>
            <p:custDataLst>
              <p:tags r:id="rId2"/>
            </p:custDataLst>
          </p:nvPr>
        </p:nvSpPr>
        <p:spPr>
          <a:xfrm>
            <a:off x="7270743" y="4369748"/>
            <a:ext cx="912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full</a:t>
            </a:r>
          </a:p>
        </p:txBody>
      </p:sp>
      <p:sp>
        <p:nvSpPr>
          <p:cNvPr id="18" name="TextBox 17"/>
          <p:cNvSpPr txBox="1"/>
          <p:nvPr>
            <p:custDataLst>
              <p:tags r:id="rId3"/>
            </p:custDataLst>
          </p:nvPr>
        </p:nvSpPr>
        <p:spPr>
          <a:xfrm>
            <a:off x="1765024" y="5073378"/>
            <a:ext cx="14638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shells</a:t>
            </a:r>
          </a:p>
        </p:txBody>
      </p:sp>
    </p:spTree>
    <p:extLst>
      <p:ext uri="{BB962C8B-B14F-4D97-AF65-F5344CB8AC3E}">
        <p14:creationId xmlns:p14="http://schemas.microsoft.com/office/powerpoint/2010/main" val="40595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99711" y="3667825"/>
            <a:ext cx="2248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receiving</a:t>
            </a:r>
          </a:p>
        </p:txBody>
      </p:sp>
      <p:sp>
        <p:nvSpPr>
          <p:cNvPr id="16" name="TextBox 15"/>
          <p:cNvSpPr txBox="1"/>
          <p:nvPr>
            <p:custDataLst>
              <p:tags r:id="rId2"/>
            </p:custDataLst>
          </p:nvPr>
        </p:nvSpPr>
        <p:spPr>
          <a:xfrm>
            <a:off x="395206" y="4369748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  <p:sp>
        <p:nvSpPr>
          <p:cNvPr id="18" name="TextBox 17"/>
          <p:cNvSpPr txBox="1"/>
          <p:nvPr>
            <p:custDataLst>
              <p:tags r:id="rId3"/>
            </p:custDataLst>
          </p:nvPr>
        </p:nvSpPr>
        <p:spPr>
          <a:xfrm>
            <a:off x="404035" y="5073378"/>
            <a:ext cx="1982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stability</a:t>
            </a:r>
          </a:p>
        </p:txBody>
      </p:sp>
      <p:sp>
        <p:nvSpPr>
          <p:cNvPr id="22" name="TextBox 21"/>
          <p:cNvSpPr txBox="1"/>
          <p:nvPr>
            <p:custDataLst>
              <p:tags r:id="rId4"/>
            </p:custDataLst>
          </p:nvPr>
        </p:nvSpPr>
        <p:spPr>
          <a:xfrm>
            <a:off x="3664831" y="5060844"/>
            <a:ext cx="1446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Octet</a:t>
            </a:r>
          </a:p>
        </p:txBody>
      </p:sp>
      <p:sp>
        <p:nvSpPr>
          <p:cNvPr id="24" name="TextBox 23"/>
          <p:cNvSpPr txBox="1"/>
          <p:nvPr>
            <p:custDataLst>
              <p:tags r:id="rId5"/>
            </p:custDataLst>
          </p:nvPr>
        </p:nvSpPr>
        <p:spPr>
          <a:xfrm>
            <a:off x="4090793" y="5762768"/>
            <a:ext cx="1440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outer</a:t>
            </a:r>
          </a:p>
        </p:txBody>
      </p:sp>
    </p:spTree>
    <p:extLst>
      <p:ext uri="{BB962C8B-B14F-4D97-AF65-F5344CB8AC3E}">
        <p14:creationId xmlns:p14="http://schemas.microsoft.com/office/powerpoint/2010/main" val="8025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38931" y="3795140"/>
            <a:ext cx="2650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electrically</a:t>
            </a:r>
          </a:p>
        </p:txBody>
      </p:sp>
      <p:sp>
        <p:nvSpPr>
          <p:cNvPr id="18" name="TextBox 17"/>
          <p:cNvSpPr txBox="1"/>
          <p:nvPr>
            <p:custDataLst>
              <p:tags r:id="rId2"/>
            </p:custDataLst>
          </p:nvPr>
        </p:nvSpPr>
        <p:spPr>
          <a:xfrm>
            <a:off x="6316574" y="4525094"/>
            <a:ext cx="196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protons</a:t>
            </a:r>
          </a:p>
        </p:txBody>
      </p:sp>
      <p:sp>
        <p:nvSpPr>
          <p:cNvPr id="22" name="TextBox 21"/>
          <p:cNvSpPr txBox="1"/>
          <p:nvPr>
            <p:custDataLst>
              <p:tags r:id="rId3"/>
            </p:custDataLst>
          </p:nvPr>
        </p:nvSpPr>
        <p:spPr>
          <a:xfrm>
            <a:off x="1316530" y="5227017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10733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1619" y="3825127"/>
            <a:ext cx="9092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ion</a:t>
            </a:r>
          </a:p>
        </p:txBody>
      </p:sp>
      <p:sp>
        <p:nvSpPr>
          <p:cNvPr id="18" name="TextBox 17"/>
          <p:cNvSpPr txBox="1"/>
          <p:nvPr>
            <p:custDataLst>
              <p:tags r:id="rId2"/>
            </p:custDataLst>
          </p:nvPr>
        </p:nvSpPr>
        <p:spPr>
          <a:xfrm>
            <a:off x="6551958" y="3787646"/>
            <a:ext cx="101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lost</a:t>
            </a:r>
          </a:p>
        </p:txBody>
      </p:sp>
      <p:sp>
        <p:nvSpPr>
          <p:cNvPr id="22" name="TextBox 21"/>
          <p:cNvSpPr txBox="1"/>
          <p:nvPr>
            <p:custDataLst>
              <p:tags r:id="rId3"/>
            </p:custDataLst>
          </p:nvPr>
        </p:nvSpPr>
        <p:spPr>
          <a:xfrm>
            <a:off x="905110" y="4533887"/>
            <a:ext cx="1714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gained</a:t>
            </a:r>
          </a:p>
        </p:txBody>
      </p:sp>
    </p:spTree>
    <p:extLst>
      <p:ext uri="{BB962C8B-B14F-4D97-AF65-F5344CB8AC3E}">
        <p14:creationId xmlns:p14="http://schemas.microsoft.com/office/powerpoint/2010/main" val="26089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946127" y="3667825"/>
            <a:ext cx="149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metal</a:t>
            </a:r>
          </a:p>
        </p:txBody>
      </p:sp>
      <p:sp>
        <p:nvSpPr>
          <p:cNvPr id="18" name="TextBox 17"/>
          <p:cNvSpPr txBox="1"/>
          <p:nvPr>
            <p:custDataLst>
              <p:tags r:id="rId2"/>
            </p:custDataLst>
          </p:nvPr>
        </p:nvSpPr>
        <p:spPr>
          <a:xfrm>
            <a:off x="404035" y="5073378"/>
            <a:ext cx="23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electrons</a:t>
            </a:r>
          </a:p>
        </p:txBody>
      </p:sp>
      <p:sp>
        <p:nvSpPr>
          <p:cNvPr id="22" name="TextBox 21"/>
          <p:cNvSpPr txBox="1"/>
          <p:nvPr>
            <p:custDataLst>
              <p:tags r:id="rId3"/>
            </p:custDataLst>
          </p:nvPr>
        </p:nvSpPr>
        <p:spPr>
          <a:xfrm>
            <a:off x="3780161" y="5060844"/>
            <a:ext cx="25600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non-metal</a:t>
            </a:r>
          </a:p>
        </p:txBody>
      </p:sp>
    </p:spTree>
    <p:extLst>
      <p:ext uri="{BB962C8B-B14F-4D97-AF65-F5344CB8AC3E}">
        <p14:creationId xmlns:p14="http://schemas.microsoft.com/office/powerpoint/2010/main" val="417014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93575" y="3667825"/>
            <a:ext cx="1979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positive</a:t>
            </a:r>
          </a:p>
        </p:txBody>
      </p:sp>
      <p:sp>
        <p:nvSpPr>
          <p:cNvPr id="18" name="TextBox 17"/>
          <p:cNvSpPr txBox="1"/>
          <p:nvPr>
            <p:custDataLst>
              <p:tags r:id="rId2"/>
            </p:custDataLst>
          </p:nvPr>
        </p:nvSpPr>
        <p:spPr>
          <a:xfrm>
            <a:off x="609981" y="4349553"/>
            <a:ext cx="1598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cation</a:t>
            </a:r>
          </a:p>
        </p:txBody>
      </p:sp>
      <p:sp>
        <p:nvSpPr>
          <p:cNvPr id="22" name="TextBox 21"/>
          <p:cNvSpPr txBox="1"/>
          <p:nvPr>
            <p:custDataLst>
              <p:tags r:id="rId3"/>
            </p:custDataLst>
          </p:nvPr>
        </p:nvSpPr>
        <p:spPr>
          <a:xfrm>
            <a:off x="3895491" y="5060844"/>
            <a:ext cx="2131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negative</a:t>
            </a:r>
          </a:p>
        </p:txBody>
      </p:sp>
      <p:sp>
        <p:nvSpPr>
          <p:cNvPr id="20" name="TextBox 19"/>
          <p:cNvSpPr txBox="1"/>
          <p:nvPr>
            <p:custDataLst>
              <p:tags r:id="rId4"/>
            </p:custDataLst>
          </p:nvPr>
        </p:nvSpPr>
        <p:spPr>
          <a:xfrm>
            <a:off x="6343517" y="5073378"/>
            <a:ext cx="1476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60CDCE"/>
                </a:solidFill>
              </a:rPr>
              <a:t>anion</a:t>
            </a:r>
          </a:p>
        </p:txBody>
      </p:sp>
    </p:spTree>
    <p:extLst>
      <p:ext uri="{BB962C8B-B14F-4D97-AF65-F5344CB8AC3E}">
        <p14:creationId xmlns:p14="http://schemas.microsoft.com/office/powerpoint/2010/main" val="16086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5DD1F3-E7A3-4A6A-811A-5F92C81F35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027524" y="348443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>
            <p:custDataLst>
              <p:tags r:id="rId2"/>
            </p:custDataLst>
          </p:nvPr>
        </p:nvSpPr>
        <p:spPr>
          <a:xfrm>
            <a:off x="6630877" y="3854555"/>
            <a:ext cx="173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electron</a:t>
            </a:r>
          </a:p>
        </p:txBody>
      </p:sp>
      <p:sp>
        <p:nvSpPr>
          <p:cNvPr id="22" name="TextBox 21"/>
          <p:cNvSpPr txBox="1"/>
          <p:nvPr>
            <p:custDataLst>
              <p:tags r:id="rId3"/>
            </p:custDataLst>
          </p:nvPr>
        </p:nvSpPr>
        <p:spPr>
          <a:xfrm>
            <a:off x="7499352" y="422467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06F2D-F313-4807-8AB7-3E3F8BC68BA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897682">
            <a:off x="6623176" y="5504992"/>
            <a:ext cx="1564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Neither atom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KG Drops of Jupiter" panose="02000000000000000000" pitchFamily="2" charset="0"/>
              </a:rPr>
              <a:t>Is happy!</a:t>
            </a:r>
          </a:p>
        </p:txBody>
      </p:sp>
    </p:spTree>
    <p:extLst>
      <p:ext uri="{BB962C8B-B14F-4D97-AF65-F5344CB8AC3E}">
        <p14:creationId xmlns:p14="http://schemas.microsoft.com/office/powerpoint/2010/main" val="19216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5675BD-F6CA-413E-A0F5-087DF3737B20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9b431887-e758-47f7-ae4c-5b008da7c39f"/>
  </ds:schemaRefs>
</ds:datastoreItem>
</file>

<file path=customXml/itemProps2.xml><?xml version="1.0" encoding="utf-8"?>
<ds:datastoreItem xmlns:ds="http://schemas.openxmlformats.org/officeDocument/2006/customXml" ds:itemID="{F318B2DF-C57E-41C0-9655-606A7BEE04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D77F09-93BF-4E93-95AD-99A6D2061F4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1671</TotalTime>
  <Words>168</Words>
  <Application>Microsoft Office PowerPoint</Application>
  <PresentationFormat>On-screen Show (4:3)</PresentationFormat>
  <Paragraphs>96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KG Drops of Jupiter</vt:lpstr>
      <vt:lpstr>Office Theme</vt:lpstr>
      <vt:lpstr>Students will be able to explain chemical bonding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Punnett Squares Doodle Notes</dc:title>
  <dc:creator>Tammy</dc:creator>
  <cp:lastModifiedBy>SILVA Jess [Southern River College]</cp:lastModifiedBy>
  <cp:revision>124</cp:revision>
  <dcterms:created xsi:type="dcterms:W3CDTF">2018-07-15T12:44:15Z</dcterms:created>
  <dcterms:modified xsi:type="dcterms:W3CDTF">2021-05-11T00:53:44Z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